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sldIdLst>
    <p:sldId id="256" r:id="rId2"/>
    <p:sldId id="257" r:id="rId3"/>
    <p:sldId id="272" r:id="rId4"/>
    <p:sldId id="275" r:id="rId5"/>
    <p:sldId id="276" r:id="rId6"/>
    <p:sldId id="277" r:id="rId7"/>
    <p:sldId id="278" r:id="rId8"/>
    <p:sldId id="281" r:id="rId9"/>
    <p:sldId id="273" r:id="rId10"/>
    <p:sldId id="279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e Chichagua" initials="SC" lastIdx="1" clrIdx="0">
    <p:extLst>
      <p:ext uri="{19B8F6BF-5375-455C-9EA6-DF929625EA0E}">
        <p15:presenceInfo xmlns:p15="http://schemas.microsoft.com/office/powerpoint/2012/main" userId="Sophie Chichagu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E8C6C-290A-49CB-9EA9-3382EBEAD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AEF734-CC25-4329-BF9A-603C548ED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96580-D303-4E18-B248-DF09D6B1C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8F8A0-8B96-4327-9878-4E7ECC280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A55C2-997C-444F-814A-07A1B9CC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3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61F0-D39A-4FEA-9109-0F3AEB24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75DD0-B092-44B2-BC09-789B3F559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988B-7569-4293-8112-0CF4D212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AA577-00F8-4F15-8391-FAE6A1FD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F232D-27EA-4D3C-B6D2-FCC1CBC1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6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423A-A5C6-48C5-985B-8197EE4E9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8D990-61CD-4928-A385-C897B269B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DDA81-A568-4A71-98A1-181E92FD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C7F5D-BFCC-4CBA-8902-F15BAA0EF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B6FB3-773C-46D4-881F-D068F6F68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1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DF3B0-2E76-45B1-A518-EEDC2540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D8304-E01B-4935-B82B-7485E0D10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40EF3-1379-47AB-B4A7-84C268278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00F97-66FA-49A9-9744-71FF2FD2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6758C-148B-4A46-AF57-B98384F2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28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A9D0D-373C-4A92-AD70-479EE365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03466-360D-46CD-9323-3124EFD3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F1126-9606-43E7-A69F-91F6FF5C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06F46-5057-4FE2-BEFD-8B185A47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4703E-C463-40AB-82EF-1AE22E33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4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4CF8-94E5-41E0-9CA5-093E3E0A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783C-EC70-4C3B-8FB0-C022BF993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FFB5E-FABE-4CEB-9801-E0BAFAEC7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FB9D0-FA80-476F-9B9A-6EC7AFBD4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2334A-7B86-4272-ACCE-04951CB9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D3E2D-EE74-4878-A25D-CD14E14F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81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352FB-09FE-4DE9-8F2F-92F49D03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A4BB7-B9D8-41E1-8AA2-E429CB051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F3E21-2B47-4918-BAE3-58A77A599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97681-37AB-4660-AE92-E2834D2BD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01F162-C9EE-41ED-A31F-325015D4D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F2A63B-5B27-4368-9484-539C149F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F1AED9-DC96-4EC8-9D64-8D0F5297F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B39669-4853-45B1-BCE9-06B0F6A48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7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48EE-1726-42A4-B7BF-1608EC4A7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066217-067A-4D3D-A6E1-665517AD6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830E2-817B-472A-8266-A065FD3A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89DA79-947A-4F56-9C80-238FE04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3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09D36-348D-494F-BB1B-EEA0B6568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80A8C3-76C8-49B7-8F58-2997D577C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0D78F-9D92-454E-B910-41BD6648F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99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2728A-8FDC-49F1-A1D0-603A6794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EBB26-EB1E-4F7D-8FCF-B6B404423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31032-1090-4C64-B424-50692B44A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9DADA-DD06-4711-A078-C71F72A0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E4ADD-D251-4206-A042-78CE0410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F4EFD-DB19-48C2-95B5-43E86D1EF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1E71C-A7BF-420E-B5A3-169AF9BF2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65CA85-9297-4FE7-B955-6350D8282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09E80-2CDB-4947-A864-76DDEDC7E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F1B8A-7F59-4518-919D-47CB7C0B9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5E673-2A06-4248-B5E0-C36759B0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8E208-632B-4166-94C0-E3EB3D277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25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415216-3A70-4E92-905D-F6564C9F6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F7468-4827-40BD-8A35-74B3D8E53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66476-BA4F-482A-AF53-4E4453DF1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08275-E9B7-4E0C-840E-76F4AA666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FDA5A-E432-4261-87CA-2BE854756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2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r>
              <a:rPr lang="en-US" sz="4800" dirty="0"/>
              <a:t>VATRA HPP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r>
              <a:rPr lang="en-US" sz="2000" dirty="0"/>
              <a:t>ON THE RIVER JEJORA</a:t>
            </a:r>
          </a:p>
        </p:txBody>
      </p:sp>
      <p:sp>
        <p:nvSpPr>
          <p:cNvPr id="31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37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AEF7892-A5B7-452F-872A-CC4B70AB9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71" y="521144"/>
            <a:ext cx="2032000" cy="90499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64B9C56-ED69-43BF-84FC-35A26A7DABF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71" y="5568024"/>
            <a:ext cx="2090058" cy="10905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9430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9293" y="806364"/>
            <a:ext cx="3354636" cy="28474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Financial</a:t>
            </a:r>
            <a:b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Analysis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202BD0-54F5-46C1-BF07-A010D1A2A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8246" y="5537953"/>
            <a:ext cx="1422402" cy="6334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59" y="5441597"/>
            <a:ext cx="1408794" cy="7298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BA8E7A9-CE09-4CF8-ADE5-4344951C0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431239"/>
              </p:ext>
            </p:extLst>
          </p:nvPr>
        </p:nvGraphicFramePr>
        <p:xfrm>
          <a:off x="2388773" y="675006"/>
          <a:ext cx="4517132" cy="5496443"/>
        </p:xfrm>
        <a:graphic>
          <a:graphicData uri="http://schemas.openxmlformats.org/drawingml/2006/table">
            <a:tbl>
              <a:tblPr>
                <a:solidFill>
                  <a:schemeClr val="bg1">
                    <a:lumMod val="95000"/>
                  </a:schemeClr>
                </a:solidFill>
                <a:tableStyleId>{5940675A-B579-460E-94D1-54222C63F5DA}</a:tableStyleId>
              </a:tblPr>
              <a:tblGrid>
                <a:gridCol w="2798093">
                  <a:extLst>
                    <a:ext uri="{9D8B030D-6E8A-4147-A177-3AD203B41FA5}">
                      <a16:colId xmlns:a16="http://schemas.microsoft.com/office/drawing/2014/main" val="605646478"/>
                    </a:ext>
                  </a:extLst>
                </a:gridCol>
                <a:gridCol w="945100">
                  <a:extLst>
                    <a:ext uri="{9D8B030D-6E8A-4147-A177-3AD203B41FA5}">
                      <a16:colId xmlns:a16="http://schemas.microsoft.com/office/drawing/2014/main" val="240251857"/>
                    </a:ext>
                  </a:extLst>
                </a:gridCol>
                <a:gridCol w="773939">
                  <a:extLst>
                    <a:ext uri="{9D8B030D-6E8A-4147-A177-3AD203B41FA5}">
                      <a16:colId xmlns:a16="http://schemas.microsoft.com/office/drawing/2014/main" val="2817533514"/>
                    </a:ext>
                  </a:extLst>
                </a:gridCol>
              </a:tblGrid>
              <a:tr h="162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Investment  (USD </a:t>
                      </a:r>
                      <a:r>
                        <a:rPr lang="en-US" sz="1000" b="1" u="none" strike="noStrike" dirty="0" err="1">
                          <a:effectLst/>
                        </a:rPr>
                        <a:t>Mln</a:t>
                      </a:r>
                      <a:r>
                        <a:rPr lang="en-US" sz="1000" b="1" u="none" strike="noStrike" dirty="0">
                          <a:effectLst/>
                        </a:rPr>
                        <a:t>. Excluding VAT)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14.47 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54333"/>
                  </a:ext>
                </a:extLst>
              </a:tr>
              <a:tr h="1421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Duration of construction (years)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3 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667010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Annual Generation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GWh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MWh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84675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Capacity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84.2 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84,150.0 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306221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Installed capacity 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16.7 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05819"/>
                  </a:ext>
                </a:extLst>
              </a:tr>
              <a:tr h="7705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u="none" strike="noStrike" dirty="0">
                          <a:effectLst/>
                        </a:rPr>
                        <a:t>Financial data in USD "000000"</a:t>
                      </a:r>
                      <a:endParaRPr lang="it-IT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1,000,000.0 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057504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Currency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USD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08430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Project year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2020</a:t>
                      </a:r>
                      <a:endParaRPr lang="en-US" sz="1000" b="1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76617"/>
                  </a:ext>
                </a:extLst>
              </a:tr>
              <a:tr h="662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Taxes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81793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Profit tax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15%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7799299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Property tax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003020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VAT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18%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03520394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Prices USD/kWh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069293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4 month (Summer price)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0.040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8059367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Average annual Price growth rate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0.000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6731794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8 month (Winter price)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0.055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9602780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Average annual Price growth rate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3175705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Operating cost site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3538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O&amp;M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2.00%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8713869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Capital </a:t>
                      </a:r>
                      <a:r>
                        <a:rPr lang="en-US" sz="1000" b="1" u="none" strike="noStrike" dirty="0" err="1">
                          <a:effectLst/>
                        </a:rPr>
                        <a:t>Expances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1.00%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935361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Technical losses and own consumption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1.00%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353493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Sales distribution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8809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4 month (Summer generation)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51%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4923152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8 month (Winter generation)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49%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8491031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Capital structure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USD "000000"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56207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investment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     14.47 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91668239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Debt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70%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     10.13 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934750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Equity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       4.34 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5629729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Debt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59134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Amount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10.13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2090613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Interest rate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4682041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Maturity (years)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6674414"/>
                  </a:ext>
                </a:extLst>
              </a:tr>
              <a:tr h="1353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Discount rate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1452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Cost of equity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12%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5669568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Cost of debt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10%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2859017"/>
                  </a:ext>
                </a:extLst>
              </a:tr>
              <a:tr h="115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WACC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9.55%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168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18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ight Triangle 4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9293" y="806364"/>
            <a:ext cx="3354636" cy="28474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Financial</a:t>
            </a:r>
            <a:b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Analysis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59" y="5441597"/>
            <a:ext cx="1408794" cy="7298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16DF7E-532B-40B8-85F9-C1A8B41D8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124019"/>
              </p:ext>
            </p:extLst>
          </p:nvPr>
        </p:nvGraphicFramePr>
        <p:xfrm>
          <a:off x="1257300" y="1905000"/>
          <a:ext cx="5581650" cy="2909752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626717">
                  <a:extLst>
                    <a:ext uri="{9D8B030D-6E8A-4147-A177-3AD203B41FA5}">
                      <a16:colId xmlns:a16="http://schemas.microsoft.com/office/drawing/2014/main" val="1233543119"/>
                    </a:ext>
                  </a:extLst>
                </a:gridCol>
                <a:gridCol w="954933">
                  <a:extLst>
                    <a:ext uri="{9D8B030D-6E8A-4147-A177-3AD203B41FA5}">
                      <a16:colId xmlns:a16="http://schemas.microsoft.com/office/drawing/2014/main" val="3972690279"/>
                    </a:ext>
                  </a:extLst>
                </a:gridCol>
              </a:tblGrid>
              <a:tr h="3877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</a:rPr>
                        <a:t>Results</a:t>
                      </a:r>
                      <a:endParaRPr lang="en-US" sz="2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6999933"/>
                  </a:ext>
                </a:extLst>
              </a:tr>
              <a:tr h="45072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dirty="0">
                          <a:effectLst/>
                        </a:rPr>
                        <a:t>Project NPV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u="none" strike="noStrike">
                          <a:effectLst/>
                        </a:rPr>
                        <a:t>12.36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4945872"/>
                  </a:ext>
                </a:extLst>
              </a:tr>
              <a:tr h="41316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>
                          <a:effectLst/>
                        </a:rPr>
                        <a:t>Equity NPV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u="none" strike="noStrike">
                          <a:effectLst/>
                        </a:rPr>
                        <a:t>7.18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8860954"/>
                  </a:ext>
                </a:extLst>
              </a:tr>
              <a:tr h="41316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>
                          <a:effectLst/>
                        </a:rPr>
                        <a:t>Project IRR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u="none" strike="noStrike">
                          <a:effectLst/>
                        </a:rPr>
                        <a:t>18.3%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796648"/>
                  </a:ext>
                </a:extLst>
              </a:tr>
              <a:tr h="46950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>
                          <a:effectLst/>
                        </a:rPr>
                        <a:t>Equity IRR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u="none" strike="noStrike">
                          <a:effectLst/>
                        </a:rPr>
                        <a:t>22.3%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8387198"/>
                  </a:ext>
                </a:extLst>
              </a:tr>
              <a:tr h="77545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>
                          <a:effectLst/>
                        </a:rPr>
                        <a:t>Payback (years including construction period)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u="none" strike="noStrike" dirty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6188020"/>
                  </a:ext>
                </a:extLst>
              </a:tr>
            </a:tbl>
          </a:graphicData>
        </a:graphic>
      </p:graphicFrame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1CC382-4CC2-4EC3-BEB1-6AC7368B4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398" y="5535270"/>
            <a:ext cx="1422402" cy="6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9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35" y="3217991"/>
            <a:ext cx="5667375" cy="190890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Site Location</a:t>
            </a: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11A83C6-3159-48A2-95E0-D9A872D3E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rgbClr val="557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0372701-83B9-478A-9B29-7A50C831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9EDA5044-3268-4753-AEE8-20199924E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202BD0-54F5-46C1-BF07-A010D1A2A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6056" y="6118270"/>
            <a:ext cx="1422402" cy="6334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6070092"/>
            <a:ext cx="1408794" cy="72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B6324716-A730-43BE-8E55-F8C4E9614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008" y="1493071"/>
            <a:ext cx="6738450" cy="3458530"/>
          </a:xfrm>
          <a:prstGeom prst="rect">
            <a:avLst/>
          </a:prstGeom>
        </p:spPr>
      </p:pic>
      <p:sp>
        <p:nvSpPr>
          <p:cNvPr id="7" name="Callout: Bent Line with No Border 6">
            <a:extLst>
              <a:ext uri="{FF2B5EF4-FFF2-40B4-BE49-F238E27FC236}">
                <a16:creationId xmlns:a16="http://schemas.microsoft.com/office/drawing/2014/main" id="{B4BD8CA4-7B17-4159-84B2-8088D19AF9D7}"/>
              </a:ext>
            </a:extLst>
          </p:cNvPr>
          <p:cNvSpPr/>
          <p:nvPr/>
        </p:nvSpPr>
        <p:spPr>
          <a:xfrm>
            <a:off x="9610270" y="2070100"/>
            <a:ext cx="1426030" cy="612648"/>
          </a:xfrm>
          <a:prstGeom prst="callout2">
            <a:avLst>
              <a:gd name="adj1" fmla="val 56064"/>
              <a:gd name="adj2" fmla="val 12151"/>
              <a:gd name="adj3" fmla="val 56064"/>
              <a:gd name="adj4" fmla="val -26463"/>
              <a:gd name="adj5" fmla="val 112500"/>
              <a:gd name="adj6" fmla="val -46667"/>
            </a:avLst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VATRA HPP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4B86C0B-B489-496B-95D8-5C3250558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065496"/>
              </p:ext>
            </p:extLst>
          </p:nvPr>
        </p:nvGraphicFramePr>
        <p:xfrm>
          <a:off x="395515" y="4580241"/>
          <a:ext cx="3505200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8110">
                  <a:extLst>
                    <a:ext uri="{9D8B030D-6E8A-4147-A177-3AD203B41FA5}">
                      <a16:colId xmlns:a16="http://schemas.microsoft.com/office/drawing/2014/main" val="4241697805"/>
                    </a:ext>
                  </a:extLst>
                </a:gridCol>
                <a:gridCol w="824007">
                  <a:extLst>
                    <a:ext uri="{9D8B030D-6E8A-4147-A177-3AD203B41FA5}">
                      <a16:colId xmlns:a16="http://schemas.microsoft.com/office/drawing/2014/main" val="107372849"/>
                    </a:ext>
                  </a:extLst>
                </a:gridCol>
                <a:gridCol w="713083">
                  <a:extLst>
                    <a:ext uri="{9D8B030D-6E8A-4147-A177-3AD203B41FA5}">
                      <a16:colId xmlns:a16="http://schemas.microsoft.com/office/drawing/2014/main" val="311268254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50197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Head unit on the river Jejora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>
                          <a:effectLst/>
                        </a:rPr>
                        <a:t>384840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>
                          <a:effectLst/>
                        </a:rPr>
                        <a:t>4706372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7579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Powerhouse Location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>
                          <a:effectLst/>
                        </a:rPr>
                        <a:t>380904</a:t>
                      </a:r>
                      <a:endParaRPr lang="en-US" sz="11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>
                          <a:effectLst/>
                        </a:rPr>
                        <a:t>4708345</a:t>
                      </a:r>
                      <a:endParaRPr lang="en-US" sz="11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2619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64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22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Brief Description of Site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9">
            <a:extLst>
              <a:ext uri="{FF2B5EF4-FFF2-40B4-BE49-F238E27FC236}">
                <a16:creationId xmlns:a16="http://schemas.microsoft.com/office/drawing/2014/main" id="{CFF73C11-E591-439F-B0C2-AA845C17A19F}"/>
              </a:ext>
            </a:extLst>
          </p:cNvPr>
          <p:cNvSpPr txBox="1"/>
          <p:nvPr/>
        </p:nvSpPr>
        <p:spPr>
          <a:xfrm>
            <a:off x="5138928" y="1338729"/>
            <a:ext cx="4795584" cy="4180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project envisages the optimal use of the energy potential the River </a:t>
            </a:r>
            <a:r>
              <a:rPr lang="en-US" sz="2400" dirty="0" err="1"/>
              <a:t>Jejora</a:t>
            </a:r>
            <a:r>
              <a:rPr lang="en-US" sz="2400" dirty="0"/>
              <a:t> between the absolute elevations ∇1177.0 - 992.0 m.a.s.l., the tributary of the River </a:t>
            </a:r>
            <a:r>
              <a:rPr lang="en-US" sz="2400" dirty="0" err="1"/>
              <a:t>Chanchakhi</a:t>
            </a:r>
            <a:r>
              <a:rPr lang="en-US" sz="2400" dirty="0"/>
              <a:t> in Oni municipality, </a:t>
            </a:r>
            <a:r>
              <a:rPr lang="en-US" sz="2400" dirty="0" err="1"/>
              <a:t>Racha</a:t>
            </a:r>
            <a:r>
              <a:rPr lang="en-US" sz="2400" dirty="0"/>
              <a:t> region, Georgia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project envisages the construction of 16.67 MW hydro power plant, which will generate 84.15 GWh electricity annually.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202BD0-54F5-46C1-BF07-A010D1A2A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292" y="5801522"/>
            <a:ext cx="1422402" cy="6334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74" y="5486020"/>
            <a:ext cx="1408794" cy="7298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30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9293" y="806364"/>
            <a:ext cx="3354636" cy="28474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Key</a:t>
            </a:r>
            <a:b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Technical</a:t>
            </a:r>
            <a:b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Parameters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202BD0-54F5-46C1-BF07-A010D1A2A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398" y="5535270"/>
            <a:ext cx="1422402" cy="6334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3" y="5469765"/>
            <a:ext cx="1408794" cy="7298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2A7900-281F-4325-B779-49787235E7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50570"/>
              </p:ext>
            </p:extLst>
          </p:nvPr>
        </p:nvGraphicFramePr>
        <p:xfrm>
          <a:off x="1409250" y="1273854"/>
          <a:ext cx="5367936" cy="38782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3513">
                  <a:extLst>
                    <a:ext uri="{9D8B030D-6E8A-4147-A177-3AD203B41FA5}">
                      <a16:colId xmlns:a16="http://schemas.microsoft.com/office/drawing/2014/main" val="4956396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943094349"/>
                    </a:ext>
                  </a:extLst>
                </a:gridCol>
                <a:gridCol w="1290323">
                  <a:extLst>
                    <a:ext uri="{9D8B030D-6E8A-4147-A177-3AD203B41FA5}">
                      <a16:colId xmlns:a16="http://schemas.microsoft.com/office/drawing/2014/main" val="180179308"/>
                    </a:ext>
                  </a:extLst>
                </a:gridCol>
              </a:tblGrid>
              <a:tr h="260204">
                <a:tc>
                  <a:txBody>
                    <a:bodyPr/>
                    <a:lstStyle/>
                    <a:p>
                      <a:pPr marL="58738" marR="987552" indent="0" algn="ctr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1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Dimension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2336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Data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333340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Normal supply level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 a.s.l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1177.0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267127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Type of regulation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_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run-of the river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923193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HPP scheme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_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diversion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377686"/>
                  </a:ext>
                </a:extLst>
              </a:tr>
              <a:tr h="321342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Average multi-annual water discharge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00" b="0" i="0" u="none" strike="noStrike" spc="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sec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8.75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733790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Rated water discharge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00" b="0" i="0" u="none" strike="noStrike" spc="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sec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11.0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725863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Sanitary flow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00" b="0" i="0" u="none" strike="noStrike" spc="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sec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0.88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41640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Number of units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unit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213827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Turbine type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_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RANCIS”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070934"/>
                  </a:ext>
                </a:extLst>
              </a:tr>
              <a:tr h="234772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Rated water discharge for the turbine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6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000" b="0" i="0" u="none" strike="noStrike" spc="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sec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5.50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468530"/>
                  </a:ext>
                </a:extLst>
              </a:tr>
              <a:tr h="188651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Rated (net) head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175.03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853231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Nominal capacity of a plant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8.33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670405"/>
                  </a:ext>
                </a:extLst>
              </a:tr>
              <a:tr h="260204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Installed capacity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16.67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366286"/>
                  </a:ext>
                </a:extLst>
              </a:tr>
              <a:tr h="481586"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Guaranteed winter capacity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spc="-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1" i="0" u="none" strike="noStrike" spc="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=50</a:t>
                      </a:r>
                      <a:r>
                        <a:rPr lang="en-US" sz="1000" b="1" i="0" u="none" strike="noStrike" spc="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%)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spc="-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MW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008" marR="0" algn="just" fontAlgn="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3.33</a:t>
                      </a:r>
                      <a:endParaRPr lang="en-US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752" marR="57752" marT="8021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643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164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9293" y="806364"/>
            <a:ext cx="3354636" cy="28474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Power</a:t>
            </a:r>
            <a:b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Generation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5449801"/>
            <a:ext cx="1408794" cy="7298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CC6878-2D6F-47A8-A80C-EE6A08255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58575"/>
              </p:ext>
            </p:extLst>
          </p:nvPr>
        </p:nvGraphicFramePr>
        <p:xfrm>
          <a:off x="1280803" y="2282828"/>
          <a:ext cx="5526396" cy="192631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36340">
                  <a:extLst>
                    <a:ext uri="{9D8B030D-6E8A-4147-A177-3AD203B41FA5}">
                      <a16:colId xmlns:a16="http://schemas.microsoft.com/office/drawing/2014/main" val="12288626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4174111766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3119015579"/>
                    </a:ext>
                  </a:extLst>
                </a:gridCol>
              </a:tblGrid>
              <a:tr h="365496">
                <a:tc>
                  <a:txBody>
                    <a:bodyPr/>
                    <a:lstStyle/>
                    <a:p>
                      <a:pPr marL="64770" marR="0" algn="jus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Average annual Generation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GWh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84.15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512558"/>
                  </a:ext>
                </a:extLst>
              </a:tr>
              <a:tr h="367641">
                <a:tc>
                  <a:txBody>
                    <a:bodyPr/>
                    <a:lstStyle/>
                    <a:p>
                      <a:pPr marL="64770" marR="0" algn="jus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Generation at 10% provision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GWh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97.55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868344"/>
                  </a:ext>
                </a:extLst>
              </a:tr>
              <a:tr h="367641">
                <a:tc>
                  <a:txBody>
                    <a:bodyPr/>
                    <a:lstStyle/>
                    <a:p>
                      <a:pPr marL="64770" marR="0" algn="jus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Generation at 50% provision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GWh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82.84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367087"/>
                  </a:ext>
                </a:extLst>
              </a:tr>
              <a:tr h="365496">
                <a:tc>
                  <a:txBody>
                    <a:bodyPr/>
                    <a:lstStyle/>
                    <a:p>
                      <a:pPr marL="64770" marR="0" algn="just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Generation at 90% provision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GWh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 algn="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63.68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483930"/>
                  </a:ext>
                </a:extLst>
              </a:tr>
              <a:tr h="460042">
                <a:tc>
                  <a:txBody>
                    <a:bodyPr/>
                    <a:lstStyle/>
                    <a:p>
                      <a:pPr marL="64770" marR="35560" algn="just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Installed capacity usage ratio (ICUR)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0" algn="r">
                        <a:lnSpc>
                          <a:spcPct val="15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Sylfaen" panose="010A0502050306030303" pitchFamily="18" charset="0"/>
                          <a:cs typeface="Arial" panose="020B0604020202020204" pitchFamily="34" charset="0"/>
                        </a:rPr>
                        <a:t>57.64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675691"/>
                  </a:ext>
                </a:extLst>
              </a:tr>
            </a:tbl>
          </a:graphicData>
        </a:graphic>
      </p:graphicFrame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6C4487-BF60-411E-87C9-4E5550814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398" y="5535270"/>
            <a:ext cx="1422402" cy="6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833" y="1056640"/>
            <a:ext cx="4360324" cy="34943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/>
              <a:t>Technical</a:t>
            </a:r>
            <a:br>
              <a:rPr lang="en-US" sz="7200"/>
            </a:br>
            <a:r>
              <a:rPr lang="en-US" sz="7200"/>
              <a:t>Design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74" y="5486020"/>
            <a:ext cx="1408794" cy="72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1992D5D-BF7E-4150-AB38-3CAC3E3A5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31" y="1140378"/>
            <a:ext cx="6288140" cy="4390978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6948ABC-3DB2-4C76-824A-CE77D5436E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8398" y="5535270"/>
            <a:ext cx="1422402" cy="6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8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9833" y="1056640"/>
            <a:ext cx="4360324" cy="34943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/>
              <a:t>Technical</a:t>
            </a:r>
            <a:br>
              <a:rPr lang="en-US" sz="7200"/>
            </a:br>
            <a:r>
              <a:rPr lang="en-US" sz="7200"/>
              <a:t>Design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73" y="5504056"/>
            <a:ext cx="1408794" cy="72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0107C65-E5BA-4307-9F6C-F2352F658EE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3" t="11292" r="7482" b="6305"/>
          <a:stretch/>
        </p:blipFill>
        <p:spPr>
          <a:xfrm>
            <a:off x="29304" y="1412724"/>
            <a:ext cx="6052457" cy="3846285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A96B298-2F13-4F47-A3E4-760F27AFCA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8398" y="5535270"/>
            <a:ext cx="1422402" cy="6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6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Triangle 47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957" y="1086964"/>
            <a:ext cx="4590113" cy="34943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/>
              <a:t>Connection to the Grid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5201" y="623275"/>
            <a:ext cx="5141626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73" y="5504056"/>
            <a:ext cx="1408794" cy="729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217867-960E-4510-BFBC-2D3FDC2E861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50502" y="1316884"/>
            <a:ext cx="4544695" cy="4037965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BC5EAF0A-5318-4191-80AD-D1E5B33B6D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8398" y="5535270"/>
            <a:ext cx="1422402" cy="63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59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22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BoQ &amp;</a:t>
            </a:r>
            <a:b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Cost Estimates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202BD0-54F5-46C1-BF07-A010D1A2A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292" y="5801522"/>
            <a:ext cx="1422402" cy="6334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FC3B1A-132A-4633-B628-BFBDF5733F4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74" y="5486020"/>
            <a:ext cx="1408794" cy="7298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E207E9-CBE9-412C-87B9-53CE82740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13617"/>
              </p:ext>
            </p:extLst>
          </p:nvPr>
        </p:nvGraphicFramePr>
        <p:xfrm>
          <a:off x="4990672" y="1014892"/>
          <a:ext cx="5207846" cy="4654471"/>
        </p:xfrm>
        <a:graphic>
          <a:graphicData uri="http://schemas.openxmlformats.org/drawingml/2006/table">
            <a:tbl>
              <a:tblPr>
                <a:tableStyleId>{E8034E78-7F5D-4C2E-B375-FC64B27BC917}</a:tableStyleId>
              </a:tblPr>
              <a:tblGrid>
                <a:gridCol w="1145600">
                  <a:extLst>
                    <a:ext uri="{9D8B030D-6E8A-4147-A177-3AD203B41FA5}">
                      <a16:colId xmlns:a16="http://schemas.microsoft.com/office/drawing/2014/main" val="955390549"/>
                    </a:ext>
                  </a:extLst>
                </a:gridCol>
                <a:gridCol w="1145600">
                  <a:extLst>
                    <a:ext uri="{9D8B030D-6E8A-4147-A177-3AD203B41FA5}">
                      <a16:colId xmlns:a16="http://schemas.microsoft.com/office/drawing/2014/main" val="1006695205"/>
                    </a:ext>
                  </a:extLst>
                </a:gridCol>
                <a:gridCol w="473824">
                  <a:extLst>
                    <a:ext uri="{9D8B030D-6E8A-4147-A177-3AD203B41FA5}">
                      <a16:colId xmlns:a16="http://schemas.microsoft.com/office/drawing/2014/main" val="3432959373"/>
                    </a:ext>
                  </a:extLst>
                </a:gridCol>
                <a:gridCol w="589646">
                  <a:extLst>
                    <a:ext uri="{9D8B030D-6E8A-4147-A177-3AD203B41FA5}">
                      <a16:colId xmlns:a16="http://schemas.microsoft.com/office/drawing/2014/main" val="125806331"/>
                    </a:ext>
                  </a:extLst>
                </a:gridCol>
                <a:gridCol w="926588">
                  <a:extLst>
                    <a:ext uri="{9D8B030D-6E8A-4147-A177-3AD203B41FA5}">
                      <a16:colId xmlns:a16="http://schemas.microsoft.com/office/drawing/2014/main" val="2700930832"/>
                    </a:ext>
                  </a:extLst>
                </a:gridCol>
                <a:gridCol w="926588">
                  <a:extLst>
                    <a:ext uri="{9D8B030D-6E8A-4147-A177-3AD203B41FA5}">
                      <a16:colId xmlns:a16="http://schemas.microsoft.com/office/drawing/2014/main" val="868352782"/>
                    </a:ext>
                  </a:extLst>
                </a:gridCol>
              </a:tblGrid>
              <a:tr h="203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Structures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Name of works to be performed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Dimension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Quantity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Unit rate in USD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price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4123215459"/>
                  </a:ext>
                </a:extLst>
              </a:tr>
              <a:tr h="136448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Head work structure: dam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Earth work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8,540.00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$34,160.00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410344044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Backfill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1,240.00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$4,960.00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1377419515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Quality backfill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8,000.00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$8.00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$64,000.00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419578833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Concrete/R/C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3,970.00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$120.00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$476,400.00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082635434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Construction steel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51.90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$520.00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$26,988.00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4229531690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Metal structure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30.00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$2,500.00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$75,000.00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859762377"/>
                  </a:ext>
                </a:extLst>
              </a:tr>
              <a:tr h="136448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Diversion:  tunnel, head pool, penstock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Earth work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100,691.20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$30.00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$3,020,736.00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084048097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Backfill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8,653.80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$34,615.20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649594621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Concrete/R/C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18,359.06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$120.00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$2,203,087.20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516805250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Construction steel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552.30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$520.00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$287,196.00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826108616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Metal structure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$2,500.00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$10,000.00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2522741607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Metal pipeline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788.38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$880.00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$693,770.44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2723562199"/>
                  </a:ext>
                </a:extLst>
              </a:tr>
              <a:tr h="136448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Powerhouse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Earth work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2,400.00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$9,600.00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2562732544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Backfill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1,000.00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$4,000.00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2364803816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Concrete/R/C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1,100.00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$120.00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$132,000.00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094092754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Construction steel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55.00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$520.00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$28,600.00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513095007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Metal structure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8.00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$2,500.00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$20,000.00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1843924598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E&amp;M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16.67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$350,000.00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$5,834,500.00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697306108"/>
                  </a:ext>
                </a:extLst>
              </a:tr>
              <a:tr h="13644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Outlet channel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Earth work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1,305.85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$5,223.40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425897112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Backfill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483.80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$4.00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$1,935.20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799101529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Concrete/R/C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162.36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$120.00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$19,483.20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2176666428"/>
                  </a:ext>
                </a:extLst>
              </a:tr>
              <a:tr h="1364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Construction steel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n-US" sz="900" u="none" strike="noStrike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6.49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$520.00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$3,377.09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032555831"/>
                  </a:ext>
                </a:extLst>
              </a:tr>
              <a:tr h="13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Infrastructure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New road, 4.0 m wide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km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0.50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$50,000.00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$25,000.00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120128487"/>
                  </a:ext>
                </a:extLst>
              </a:tr>
              <a:tr h="13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Transmission line 35 kV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35 kv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km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              3.50 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$80,000.00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$280,000.00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1111291985"/>
                  </a:ext>
                </a:extLst>
              </a:tr>
              <a:tr h="13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Total construction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$13,294,631.73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786318345"/>
                  </a:ext>
                </a:extLst>
              </a:tr>
              <a:tr h="13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Contingencies (20%)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USD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$2,658,926.35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502121912"/>
                  </a:ext>
                </a:extLst>
              </a:tr>
              <a:tr h="388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Technical design works, management and supervision (7%)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USD</a:t>
                      </a:r>
                      <a:endParaRPr lang="en-US" sz="9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$1,116,749.07 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3667868304"/>
                  </a:ext>
                </a:extLst>
              </a:tr>
              <a:tr h="211495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including VAT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USD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$17,070,307.14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22" marR="6822" marT="6822" marB="0" anchor="ctr"/>
                </a:tc>
                <a:extLst>
                  <a:ext uri="{0D108BD9-81ED-4DB2-BD59-A6C34878D82A}">
                    <a16:rowId xmlns:a16="http://schemas.microsoft.com/office/drawing/2014/main" val="1800293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35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787</Words>
  <Application>Microsoft Office PowerPoint</Application>
  <PresentationFormat>Widescreen</PresentationFormat>
  <Paragraphs>358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VATRA HPP</vt:lpstr>
      <vt:lpstr>Site Location</vt:lpstr>
      <vt:lpstr>Brief Description of Site</vt:lpstr>
      <vt:lpstr>Key Technical Parameters</vt:lpstr>
      <vt:lpstr>Power Generation</vt:lpstr>
      <vt:lpstr>Technical Design</vt:lpstr>
      <vt:lpstr>Technical Design</vt:lpstr>
      <vt:lpstr>Connection to the Grid</vt:lpstr>
      <vt:lpstr>BoQ &amp; Cost Estimates</vt:lpstr>
      <vt:lpstr>Financial Analysis</vt:lpstr>
      <vt:lpstr>Financial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VATRA HPP</dc:title>
  <dc:creator>Sophie Chichagua</dc:creator>
  <cp:lastModifiedBy>Sophie Chichagua</cp:lastModifiedBy>
  <cp:revision>13</cp:revision>
  <dcterms:created xsi:type="dcterms:W3CDTF">2020-06-10T10:59:51Z</dcterms:created>
  <dcterms:modified xsi:type="dcterms:W3CDTF">2020-06-10T12:44:41Z</dcterms:modified>
</cp:coreProperties>
</file>